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Be Vietnam Ultra-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BM Plex Sans Bold" panose="020B0604020202020204" charset="0"/>
      <p:regular r:id="rId15"/>
    </p:embeddedFont>
    <p:embeddedFont>
      <p:font typeface="Open Sans Bold" panose="020B0604020202020204" charset="0"/>
      <p:regular r:id="rId16"/>
    </p:embeddedFont>
    <p:embeddedFont>
      <p:font typeface="Open Sauce Heavy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2" autoAdjust="0"/>
    <p:restoredTop sz="94061" autoAdjust="0"/>
  </p:normalViewPr>
  <p:slideViewPr>
    <p:cSldViewPr>
      <p:cViewPr varScale="1">
        <p:scale>
          <a:sx n="44" d="100"/>
          <a:sy n="44" d="100"/>
        </p:scale>
        <p:origin x="96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omatosensory_system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en.wikipedia.org/wiki/Haptic_perceptio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Hearing" TargetMode="External"/><Relationship Id="rId5" Type="http://schemas.openxmlformats.org/officeDocument/2006/relationships/hyperlink" Target="https://en.wikipedia.org/wiki/Visual" TargetMode="External"/><Relationship Id="rId4" Type="http://schemas.openxmlformats.org/officeDocument/2006/relationships/hyperlink" Target="https://en.wikipedia.org/wiki/Modality_(human%E2%80%93computer_interaction)" TargetMode="External"/><Relationship Id="rId9" Type="http://schemas.openxmlformats.org/officeDocument/2006/relationships/hyperlink" Target="https://en.wikipedia.org/wiki/Olfactor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2023"/>
            <a:ext cx="18288000" cy="10319023"/>
          </a:xfrm>
          <a:custGeom>
            <a:avLst/>
            <a:gdLst/>
            <a:ahLst/>
            <a:cxnLst/>
            <a:rect l="l" t="t" r="r" b="b"/>
            <a:pathLst>
              <a:path w="18288000" h="10319023">
                <a:moveTo>
                  <a:pt x="0" y="0"/>
                </a:moveTo>
                <a:lnTo>
                  <a:pt x="18288000" y="0"/>
                </a:lnTo>
                <a:lnTo>
                  <a:pt x="18288000" y="10319023"/>
                </a:lnTo>
                <a:lnTo>
                  <a:pt x="0" y="103190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t="-9038" b="-903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5814254"/>
            <a:ext cx="5984060" cy="514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Open Sans Bold"/>
              </a:rPr>
              <a:t>New Era New Technology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807109"/>
            <a:ext cx="11776579" cy="206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40"/>
              </a:lnSpc>
            </a:pPr>
            <a:r>
              <a:rPr lang="en-US" sz="7204">
                <a:solidFill>
                  <a:srgbClr val="FFFFFF"/>
                </a:solidFill>
                <a:latin typeface="Open Sauce Heavy"/>
              </a:rPr>
              <a:t>Immersive Technologies: AR and VR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9222" b="-922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1772900" y="1028700"/>
            <a:ext cx="5486400" cy="8229600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5000" r="-25000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10020300" cy="650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Be Vietnam Ultra-Bold"/>
              </a:rPr>
              <a:t>Introduction to AR and VR Technologies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90850"/>
            <a:ext cx="9392668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AR and VR, 21st-century marvels, revolutionize our world. These technologies reshape our reality, offering immersive, once-fictional experiences. This overview delves into their applications, differences, challenges, and future trends. Discover real-world uses, unique VR applications, AR vs. VR distinctions, and the challenges and opportunities on the horizon.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59122"/>
          </a:xfrm>
          <a:custGeom>
            <a:avLst/>
            <a:gdLst/>
            <a:ahLst/>
            <a:cxnLst/>
            <a:rect l="l" t="t" r="r" b="b"/>
            <a:pathLst>
              <a:path w="18288000" h="10259122">
                <a:moveTo>
                  <a:pt x="0" y="0"/>
                </a:moveTo>
                <a:lnTo>
                  <a:pt x="18288000" y="0"/>
                </a:lnTo>
                <a:lnTo>
                  <a:pt x="18288000" y="10259122"/>
                </a:lnTo>
                <a:lnTo>
                  <a:pt x="0" y="10259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748310" y="4011930"/>
            <a:ext cx="7510990" cy="5246370"/>
            <a:chOff x="0" y="0"/>
            <a:chExt cx="15163800" cy="10591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3"/>
              <a:stretch>
                <a:fillRect l="-483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5295900" cy="650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Be Vietnam Ultra-Bold"/>
              </a:rPr>
              <a:t>Augmented Reality 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69490"/>
            <a:ext cx="16230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Augmented Reality enhances real-world environments by overlaying computer-generated information, such as images, sounds, or data.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55415"/>
            <a:ext cx="8115300" cy="424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The content can span multiple sensory </a:t>
            </a:r>
            <a:r>
              <a:rPr lang="en-US" sz="3000" u="sng">
                <a:solidFill>
                  <a:srgbClr val="FFFFFF"/>
                </a:solidFill>
                <a:latin typeface="IBM Plex Sans Bold"/>
                <a:hlinkClick r:id="rId4" tooltip="https://en.wikipedia.org/wiki/Modality_(human%E2%80%93computer_interaction)"/>
              </a:rPr>
              <a:t>modalities</a:t>
            </a:r>
            <a:r>
              <a:rPr lang="en-US" sz="3000">
                <a:solidFill>
                  <a:srgbClr val="FFFFFF"/>
                </a:solidFill>
                <a:latin typeface="IBM Plex Sans Bold"/>
              </a:rPr>
              <a:t>, including </a:t>
            </a:r>
            <a:r>
              <a:rPr lang="en-US" sz="3000" u="sng">
                <a:solidFill>
                  <a:srgbClr val="FFFFFF"/>
                </a:solidFill>
                <a:latin typeface="IBM Plex Sans Bold"/>
                <a:hlinkClick r:id="rId5" tooltip="https://en.wikipedia.org/wiki/Visual"/>
              </a:rPr>
              <a:t>visual</a:t>
            </a:r>
            <a:r>
              <a:rPr lang="en-US" sz="3000">
                <a:solidFill>
                  <a:srgbClr val="FFFFFF"/>
                </a:solidFill>
                <a:latin typeface="IBM Plex Sans Bold"/>
              </a:rPr>
              <a:t>, </a:t>
            </a:r>
            <a:r>
              <a:rPr lang="en-US" sz="3000" u="sng">
                <a:solidFill>
                  <a:srgbClr val="FFFFFF"/>
                </a:solidFill>
                <a:latin typeface="IBM Plex Sans Bold"/>
                <a:hlinkClick r:id="rId6" tooltip="https://en.wikipedia.org/wiki/Hearing"/>
              </a:rPr>
              <a:t>auditory</a:t>
            </a:r>
            <a:r>
              <a:rPr lang="en-US" sz="3000">
                <a:solidFill>
                  <a:srgbClr val="FFFFFF"/>
                </a:solidFill>
                <a:latin typeface="IBM Plex Sans Bold"/>
              </a:rPr>
              <a:t>, </a:t>
            </a:r>
            <a:r>
              <a:rPr lang="en-US" sz="3000" u="sng">
                <a:solidFill>
                  <a:srgbClr val="FFFFFF"/>
                </a:solidFill>
                <a:latin typeface="IBM Plex Sans Bold"/>
                <a:hlinkClick r:id="rId7" tooltip="https://en.wikipedia.org/wiki/Haptic_perception"/>
              </a:rPr>
              <a:t>haptic</a:t>
            </a:r>
            <a:r>
              <a:rPr lang="en-US" sz="3000">
                <a:solidFill>
                  <a:srgbClr val="FFFFFF"/>
                </a:solidFill>
                <a:latin typeface="IBM Plex Sans Bold"/>
              </a:rPr>
              <a:t>, </a:t>
            </a:r>
            <a:r>
              <a:rPr lang="en-US" sz="3000" u="sng">
                <a:solidFill>
                  <a:srgbClr val="FFFFFF"/>
                </a:solidFill>
                <a:latin typeface="IBM Plex Sans Bold"/>
                <a:hlinkClick r:id="rId8" tooltip="https://en.wikipedia.org/wiki/Somatosensory_system"/>
              </a:rPr>
              <a:t>somatosensory</a:t>
            </a:r>
            <a:r>
              <a:rPr lang="en-US" sz="3000">
                <a:solidFill>
                  <a:srgbClr val="FFFFFF"/>
                </a:solidFill>
                <a:latin typeface="IBM Plex Sans Bold"/>
              </a:rPr>
              <a:t> and </a:t>
            </a:r>
            <a:r>
              <a:rPr lang="en-US" sz="3000" u="sng">
                <a:solidFill>
                  <a:srgbClr val="FFFFFF"/>
                </a:solidFill>
                <a:latin typeface="IBM Plex Sans Bold"/>
                <a:hlinkClick r:id="rId9" tooltip="https://en.wikipedia.org/wiki/Olfactory"/>
              </a:rPr>
              <a:t>olfactory</a:t>
            </a:r>
            <a:r>
              <a:rPr lang="en-US" sz="3000">
                <a:solidFill>
                  <a:srgbClr val="FFFFFF"/>
                </a:solidFill>
                <a:latin typeface="IBM Plex Sans Bold"/>
              </a:rPr>
              <a:t>. AR can be defined as a system that incorporates three basic features: a combination of real and virtual worlds, real-time interaction, and accurate 3D registration of virtual and real objects.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50424"/>
          </a:xfrm>
          <a:custGeom>
            <a:avLst/>
            <a:gdLst/>
            <a:ahLst/>
            <a:cxnLst/>
            <a:rect l="l" t="t" r="r" b="b"/>
            <a:pathLst>
              <a:path w="18288000" h="10250424">
                <a:moveTo>
                  <a:pt x="0" y="0"/>
                </a:moveTo>
                <a:lnTo>
                  <a:pt x="18288000" y="0"/>
                </a:lnTo>
                <a:lnTo>
                  <a:pt x="18288000" y="10250424"/>
                </a:lnTo>
                <a:lnTo>
                  <a:pt x="0" y="102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780483"/>
            <a:ext cx="4318544" cy="6477817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95676" r="-18609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984132" y="2780483"/>
            <a:ext cx="4318544" cy="6477817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>
                <a:alphaModFix amt="50000"/>
              </a:blip>
              <a:stretch>
                <a:fillRect l="-10064" r="-115155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939564" y="2780483"/>
            <a:ext cx="4318544" cy="6477817"/>
            <a:chOff x="0" y="0"/>
            <a:chExt cx="6350000" cy="952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 l="-57112" r="-57112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28700" y="952500"/>
            <a:ext cx="4181177" cy="65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Be Vietnam Ultra-Bold"/>
              </a:rPr>
              <a:t>AR Applications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1653767"/>
            <a:ext cx="16230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AR is used in a variety of applications, including gaming, education, and marketing. Examples include: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3793" y="6428813"/>
            <a:ext cx="3848359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A popular mobile game that uses AR to superimpose Pokemon characters onto the real world.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78359" y="2799533"/>
            <a:ext cx="2481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Be Vietnam Ultra-Bold"/>
              </a:rPr>
              <a:t>Pokemon Go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52483" y="2837633"/>
            <a:ext cx="341237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Be Vietnam Ultra-Bold"/>
              </a:rPr>
              <a:t>AR Enabled Text Book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19225" y="5895413"/>
            <a:ext cx="3848359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AR-enabled textbooks that allow students to interact with 3D models of objects and concepts.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74656" y="5362013"/>
            <a:ext cx="3848359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AR marketing campaigns that use the technology to create immersive and interactive experiences for customers.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74656" y="2837633"/>
            <a:ext cx="341237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Be Vietnam Ultra-Bold"/>
              </a:rPr>
              <a:t>AR Marketing Campaigns 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748310" y="4011930"/>
            <a:ext cx="7510990" cy="5246370"/>
            <a:chOff x="0" y="0"/>
            <a:chExt cx="15163800" cy="10591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63800" cy="10591800"/>
            </a:xfrm>
            <a:custGeom>
              <a:avLst/>
              <a:gdLst/>
              <a:ahLst/>
              <a:cxnLst/>
              <a:rect l="l" t="t" r="r" b="b"/>
              <a:pathLst>
                <a:path w="15163800" h="10591800">
                  <a:moveTo>
                    <a:pt x="15163800" y="254000"/>
                  </a:moveTo>
                  <a:lnTo>
                    <a:pt x="15163800" y="10337800"/>
                  </a:lnTo>
                  <a:cubicBezTo>
                    <a:pt x="15163800" y="10478135"/>
                    <a:pt x="15050136" y="10591800"/>
                    <a:pt x="14909800" y="10591800"/>
                  </a:cubicBezTo>
                  <a:lnTo>
                    <a:pt x="254000" y="10591800"/>
                  </a:lnTo>
                  <a:cubicBezTo>
                    <a:pt x="113665" y="10591800"/>
                    <a:pt x="0" y="10478135"/>
                    <a:pt x="0" y="10337800"/>
                  </a:cubicBezTo>
                  <a:lnTo>
                    <a:pt x="0" y="254000"/>
                  </a:lnTo>
                  <a:cubicBezTo>
                    <a:pt x="0" y="113665"/>
                    <a:pt x="113665" y="0"/>
                    <a:pt x="254000" y="0"/>
                  </a:cubicBezTo>
                  <a:lnTo>
                    <a:pt x="14909800" y="0"/>
                  </a:lnTo>
                  <a:cubicBezTo>
                    <a:pt x="15050136" y="0"/>
                    <a:pt x="15163800" y="113665"/>
                    <a:pt x="15163800" y="254000"/>
                  </a:cubicBezTo>
                  <a:close/>
                </a:path>
              </a:pathLst>
            </a:custGeom>
            <a:blipFill>
              <a:blip r:embed="rId3"/>
              <a:stretch>
                <a:fillRect l="-2419" r="-2419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4152900" cy="650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Be Vietnam Ultra-Bold"/>
              </a:rPr>
              <a:t>Virtual Reality  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269490"/>
            <a:ext cx="16230600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Virtual Reality creates a simulated environment that users can interact with, often using specialized equipment such as VR headsets and controllers.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955415"/>
            <a:ext cx="8115300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There are two main types of VR: immersive and non-immersive. Immersive VR fully immerses the user in a virtual environment, while non-immersive VR allows the user to view the virtual environment through a screen or projection.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523"/>
            <a:ext cx="18288000" cy="10242477"/>
          </a:xfrm>
          <a:custGeom>
            <a:avLst/>
            <a:gdLst/>
            <a:ahLst/>
            <a:cxnLst/>
            <a:rect l="l" t="t" r="r" b="b"/>
            <a:pathLst>
              <a:path w="18288000" h="10242477">
                <a:moveTo>
                  <a:pt x="0" y="0"/>
                </a:moveTo>
                <a:lnTo>
                  <a:pt x="18288000" y="0"/>
                </a:lnTo>
                <a:lnTo>
                  <a:pt x="18288000" y="10242477"/>
                </a:lnTo>
                <a:lnTo>
                  <a:pt x="0" y="102424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3852" r="-385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2780483"/>
            <a:ext cx="4318544" cy="6477817"/>
            <a:chOff x="0" y="0"/>
            <a:chExt cx="6350000" cy="9525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-25000" r="-25000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6984132" y="2780483"/>
            <a:ext cx="4318544" cy="6477817"/>
            <a:chOff x="0" y="0"/>
            <a:chExt cx="6350000" cy="9525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>
                <a:alphaModFix amt="50000"/>
              </a:blip>
              <a:stretch>
                <a:fillRect l="-25000" r="-25000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2939564" y="2780483"/>
            <a:ext cx="4318544" cy="6477817"/>
            <a:chOff x="0" y="0"/>
            <a:chExt cx="6350000" cy="9525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>
                <a:alphaModFix amt="50000"/>
              </a:blip>
              <a:stretch>
                <a:fillRect l="-25000" r="-25000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31007" y="952500"/>
            <a:ext cx="4176564" cy="65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Be Vietnam Ultra-Bold"/>
              </a:rPr>
              <a:t>VR Applications 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1007" y="1653767"/>
            <a:ext cx="16227101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VR finds applications in gaming, simulations, training, therapy, and virtual tourism, providing users with immersive experiences.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3793" y="4295213"/>
            <a:ext cx="3848359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FFFFFF"/>
                </a:solidFill>
                <a:latin typeface="IBM Plex Sans Bold"/>
              </a:rPr>
              <a:t>VR gaming epitomizes virtual reality's allure, enabling full immersion in a 3D world and unprecedented interactive experiences.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63793" y="2837633"/>
            <a:ext cx="164559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Be Vietnam Ultra-Bold"/>
              </a:rPr>
              <a:t>Gaming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52483" y="2837633"/>
            <a:ext cx="341237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Be Vietnam Ultra-Bold"/>
              </a:rPr>
              <a:t>Training and Simulation 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19225" y="4295213"/>
            <a:ext cx="3848359" cy="478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VR tech trains professionals across fields, offering realistic simulations for hands-on experiences in medicine, construction, and more.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74656" y="5895413"/>
            <a:ext cx="3848359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VR tech enables virtual tourism, revolutionizing travel by allowing users to explore exotic locations from home.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174656" y="2837633"/>
            <a:ext cx="3412375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Be Vietnam Ultra-Bold"/>
              </a:rPr>
              <a:t>Virtual Tourism :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t="-9305" b="-930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952500"/>
            <a:ext cx="944623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Be Vietnam Ultra-Bold"/>
              </a:rPr>
              <a:t>Augmented Reality Vs Virtual Reality 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275FB95-2293-350D-1822-05C5274EB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127575"/>
              </p:ext>
            </p:extLst>
          </p:nvPr>
        </p:nvGraphicFramePr>
        <p:xfrm>
          <a:off x="1028700" y="1866900"/>
          <a:ext cx="16192500" cy="7467602"/>
        </p:xfrm>
        <a:graphic>
          <a:graphicData uri="http://schemas.openxmlformats.org/drawingml/2006/table">
            <a:tbl>
              <a:tblPr/>
              <a:tblGrid>
                <a:gridCol w="5397500">
                  <a:extLst>
                    <a:ext uri="{9D8B030D-6E8A-4147-A177-3AD203B41FA5}">
                      <a16:colId xmlns:a16="http://schemas.microsoft.com/office/drawing/2014/main" val="417281583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982548037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4056540097"/>
                    </a:ext>
                  </a:extLst>
                </a:gridCol>
              </a:tblGrid>
              <a:tr h="792019">
                <a:tc>
                  <a:txBody>
                    <a:bodyPr/>
                    <a:lstStyle/>
                    <a:p>
                      <a:pPr fontAlgn="b"/>
                      <a:r>
                        <a:rPr lang="en-IN" sz="3000" b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Aspect</a:t>
                      </a:r>
                    </a:p>
                  </a:txBody>
                  <a:tcPr marL="65929" marR="65929" marT="32965" marB="32965"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3000" b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Augmented Reality (AR)</a:t>
                      </a:r>
                    </a:p>
                  </a:txBody>
                  <a:tcPr marL="65929" marR="65929" marT="32965" marB="32965"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IN" sz="3000" b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Virtual Reality (VR)</a:t>
                      </a:r>
                    </a:p>
                  </a:txBody>
                  <a:tcPr marL="65929" marR="65929" marT="32965" marB="32965" anchor="b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8128594"/>
                  </a:ext>
                </a:extLst>
              </a:tr>
              <a:tr h="1131455">
                <a:tc>
                  <a:txBody>
                    <a:bodyPr/>
                    <a:lstStyle/>
                    <a:p>
                      <a:pPr fontAlgn="base"/>
                      <a:r>
                        <a:rPr lang="en-IN" sz="3000" b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Interaction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3000" b="0" dirty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Overlays digital content on real-world environment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3000" b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Creates fully immersive artificial environment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010296"/>
                  </a:ext>
                </a:extLst>
              </a:tr>
              <a:tr h="1131455">
                <a:tc>
                  <a:txBody>
                    <a:bodyPr/>
                    <a:lstStyle/>
                    <a:p>
                      <a:pPr fontAlgn="base"/>
                      <a:r>
                        <a:rPr lang="en-IN" sz="3000" b="0" dirty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User Experience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3000" b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Simultaneously experiences real and digital elements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3000" b="0" dirty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Fully immersed with limited awareness of reality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173508"/>
                  </a:ext>
                </a:extLst>
              </a:tr>
              <a:tr h="1470891">
                <a:tc>
                  <a:txBody>
                    <a:bodyPr/>
                    <a:lstStyle/>
                    <a:p>
                      <a:pPr fontAlgn="base"/>
                      <a:r>
                        <a:rPr lang="en-IN" sz="3000" b="0" dirty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Hardware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3000" b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Uses devices like smartphones, tablets, or AR glasses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3000" b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Requires specialized VR headsets and controllers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023244"/>
                  </a:ext>
                </a:extLst>
              </a:tr>
              <a:tr h="1470891">
                <a:tc>
                  <a:txBody>
                    <a:bodyPr/>
                    <a:lstStyle/>
                    <a:p>
                      <a:pPr fontAlgn="base"/>
                      <a:r>
                        <a:rPr lang="en-IN" sz="3000" b="0" dirty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Use Cases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3000" b="0" dirty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Applied in navigation, gaming, education, training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3000" b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Primarily used for gaming, simulations, and training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704943"/>
                  </a:ext>
                </a:extLst>
              </a:tr>
              <a:tr h="1470891">
                <a:tc>
                  <a:txBody>
                    <a:bodyPr/>
                    <a:lstStyle/>
                    <a:p>
                      <a:pPr fontAlgn="base"/>
                      <a:r>
                        <a:rPr lang="en-IN" sz="3000" b="0" dirty="0" err="1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Immersiveness</a:t>
                      </a:r>
                      <a:endParaRPr lang="en-IN" sz="3000" b="0" dirty="0">
                        <a:solidFill>
                          <a:schemeClr val="bg1"/>
                        </a:solidFill>
                        <a:effectLst/>
                        <a:latin typeface="IBM Plex Sans Bold" panose="020B0604020202020204" charset="0"/>
                      </a:endParaRP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3000" b="0" dirty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Enhances real world without fully replacing it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3000" b="0" dirty="0">
                          <a:solidFill>
                            <a:schemeClr val="bg1"/>
                          </a:solidFill>
                          <a:effectLst/>
                          <a:latin typeface="IBM Plex Sans Bold" panose="020B0604020202020204" charset="0"/>
                        </a:rPr>
                        <a:t>Offers high immersion by replacing surroundings</a:t>
                      </a:r>
                    </a:p>
                  </a:txBody>
                  <a:tcPr marL="65929" marR="65929" marT="32965" marB="32965" anchor="ctr">
                    <a:lnL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D9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10668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390657"/>
          </a:xfrm>
          <a:custGeom>
            <a:avLst/>
            <a:gdLst/>
            <a:ahLst/>
            <a:cxnLst/>
            <a:rect l="l" t="t" r="r" b="b"/>
            <a:pathLst>
              <a:path w="18288000" h="10390657">
                <a:moveTo>
                  <a:pt x="0" y="0"/>
                </a:moveTo>
                <a:lnTo>
                  <a:pt x="18288000" y="0"/>
                </a:lnTo>
                <a:lnTo>
                  <a:pt x="18288000" y="10390657"/>
                </a:lnTo>
                <a:lnTo>
                  <a:pt x="0" y="103906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5000"/>
            </a:blip>
            <a:stretch>
              <a:fillRect t="-8668" b="-8668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2702014" y="4367544"/>
            <a:ext cx="12883972" cy="4890756"/>
            <a:chOff x="0" y="0"/>
            <a:chExt cx="6350000" cy="24104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2410460"/>
            </a:xfrm>
            <a:custGeom>
              <a:avLst/>
              <a:gdLst/>
              <a:ahLst/>
              <a:cxnLst/>
              <a:rect l="l" t="t" r="r" b="b"/>
              <a:pathLst>
                <a:path w="6350000" h="2410460">
                  <a:moveTo>
                    <a:pt x="0" y="0"/>
                  </a:moveTo>
                  <a:lnTo>
                    <a:pt x="6350000" y="0"/>
                  </a:lnTo>
                  <a:lnTo>
                    <a:pt x="6350000" y="2410460"/>
                  </a:lnTo>
                  <a:lnTo>
                    <a:pt x="0" y="2410460"/>
                  </a:lnTo>
                  <a:close/>
                </a:path>
              </a:pathLst>
            </a:custGeom>
            <a:blipFill>
              <a:blip r:embed="rId3"/>
              <a:stretch>
                <a:fillRect t="-2687" b="-268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3129855" cy="650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  <a:spcBef>
                <a:spcPct val="0"/>
              </a:spcBef>
            </a:pPr>
            <a:r>
              <a:rPr lang="en-US" sz="3999" dirty="0">
                <a:solidFill>
                  <a:srgbClr val="FFFFFF"/>
                </a:solidFill>
                <a:latin typeface="Be Vietnam Ultra-Bold"/>
              </a:rPr>
              <a:t>Conclusion 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80597"/>
            <a:ext cx="16230600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IBM Plex Sans Bold"/>
              </a:rPr>
              <a:t>In conclusion, AR enhances reality with overlays, VR immerses users in a virtual world. Both evolving technologies face challenges, but advancing hardware and software promise innovative uses, hinting at broader adoption in our daily lives.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531</Words>
  <Application>Microsoft Office PowerPoint</Application>
  <PresentationFormat>Custom</PresentationFormat>
  <Paragraphs>47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Open Sans Bold</vt:lpstr>
      <vt:lpstr>Calibri</vt:lpstr>
      <vt:lpstr>Arial</vt:lpstr>
      <vt:lpstr>IBM Plex Sans Bold</vt:lpstr>
      <vt:lpstr>Open Sauce Heavy</vt:lpstr>
      <vt:lpstr>Be Vietnam Ultra-Bold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Immersive Technologies: AR and VR</dc:title>
  <cp:lastModifiedBy>David Raj</cp:lastModifiedBy>
  <cp:revision>2</cp:revision>
  <dcterms:created xsi:type="dcterms:W3CDTF">2006-08-16T00:00:00Z</dcterms:created>
  <dcterms:modified xsi:type="dcterms:W3CDTF">2023-11-11T17:14:13Z</dcterms:modified>
  <dc:identifier>DAFz1kf1My8</dc:identifier>
</cp:coreProperties>
</file>